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9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46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18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0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312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6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17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29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61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07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69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35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EE60B-7095-4EB6-9100-1B90EF08B7BD}" type="datetimeFigureOut">
              <a:rPr lang="es-MX" smtClean="0"/>
              <a:t>12/03/2020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32068-C9F9-4E34-B0B0-04C53918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51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 flipH="1">
            <a:off x="64770" y="67191"/>
            <a:ext cx="3855718" cy="9000000"/>
          </a:xfrm>
          <a:prstGeom prst="rect">
            <a:avLst/>
          </a:prstGeom>
          <a:noFill/>
          <a:ln w="104775">
            <a:solidFill>
              <a:srgbClr val="001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11 CuadroTexto"/>
          <p:cNvSpPr txBox="1"/>
          <p:nvPr/>
        </p:nvSpPr>
        <p:spPr>
          <a:xfrm>
            <a:off x="466080" y="7083457"/>
            <a:ext cx="3220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Gotham Book"/>
                <a:cs typeface="Arial" pitchFamily="34" charset="0"/>
              </a:rPr>
              <a:t>ÓRGANO RECTOR DEL SISTEMA ESTATAL DE ARCHIVOS          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533650" y="8220670"/>
            <a:ext cx="1019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b="1" dirty="0"/>
              <a:t>CAJA  </a:t>
            </a:r>
            <a:r>
              <a:rPr lang="es-MX" b="1" dirty="0">
                <a:solidFill>
                  <a:srgbClr val="FF0000"/>
                </a:solidFill>
              </a:rPr>
              <a:t>6</a:t>
            </a:r>
          </a:p>
          <a:p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176764" y="1290248"/>
            <a:ext cx="1546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2400" dirty="0"/>
          </a:p>
          <a:p>
            <a:r>
              <a:rPr lang="es-MX" sz="2400" dirty="0"/>
              <a:t>   </a:t>
            </a:r>
            <a:r>
              <a:rPr lang="es-MX" sz="2200" b="1" dirty="0"/>
              <a:t>CUADROS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2685" y="2389836"/>
            <a:ext cx="1301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rgbClr val="FF0000"/>
                </a:solidFill>
              </a:rPr>
              <a:t>2008-2017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635099" y="4670831"/>
            <a:ext cx="8451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200" b="1" dirty="0"/>
              <a:t>APAN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F9AABBE-E46A-4EA7-A6C5-C63EDF5099D9}"/>
              </a:ext>
            </a:extLst>
          </p:cNvPr>
          <p:cNvSpPr/>
          <p:nvPr/>
        </p:nvSpPr>
        <p:spPr>
          <a:xfrm rot="19277014">
            <a:off x="-1510222" y="2369371"/>
            <a:ext cx="910691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Este formato es de </a:t>
            </a:r>
          </a:p>
          <a:p>
            <a:pPr algn="ctr"/>
            <a:r>
              <a:rPr lang="es-E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Uso únicamente para </a:t>
            </a:r>
          </a:p>
          <a:p>
            <a:pPr algn="ctr"/>
            <a:r>
              <a:rPr lang="es-E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 archivo de concentración</a:t>
            </a:r>
          </a:p>
          <a:p>
            <a:pPr algn="ctr"/>
            <a:r>
              <a:rPr lang="es-E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Lic. Miguel Ángel García Orgaz</a:t>
            </a:r>
            <a:endParaRPr lang="es-ES" sz="4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8" name="0 Imagen">
            <a:extLst>
              <a:ext uri="{FF2B5EF4-FFF2-40B4-BE49-F238E27FC236}">
                <a16:creationId xmlns:a16="http://schemas.microsoft.com/office/drawing/2014/main" id="{CA882DD7-C7B8-4938-A7F8-BD5BA3BD46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574" y="442947"/>
            <a:ext cx="894608" cy="44730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9A473A9-66C6-47C4-8413-881589FE56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5" r="9972" b="28987"/>
          <a:stretch/>
        </p:blipFill>
        <p:spPr>
          <a:xfrm>
            <a:off x="1210435" y="471802"/>
            <a:ext cx="444500" cy="41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60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adroTexto 27"/>
          <p:cNvSpPr txBox="1"/>
          <p:nvPr/>
        </p:nvSpPr>
        <p:spPr>
          <a:xfrm>
            <a:off x="1563542" y="1300057"/>
            <a:ext cx="2296839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13" dirty="0">
                <a:latin typeface="Graphik Black" panose="020B0A03030202060203" pitchFamily="34" charset="0"/>
              </a:rPr>
              <a:t>1.4 Etiquetas de Folder y Transferencia 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4147878" y="984372"/>
            <a:ext cx="1562020" cy="1650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75" b="1" dirty="0">
                <a:latin typeface="Graphik Regular" panose="020B0503030202060203" pitchFamily="34" charset="0"/>
              </a:rPr>
              <a:t>ETIQUETA FÓLDER</a:t>
            </a:r>
          </a:p>
          <a:p>
            <a:endParaRPr lang="es-MX" sz="675" dirty="0">
              <a:latin typeface="Graphik Regular" panose="020B0503030202060203" pitchFamily="34" charset="0"/>
            </a:endParaRPr>
          </a:p>
          <a:p>
            <a:r>
              <a:rPr lang="es-MX" sz="675" dirty="0">
                <a:latin typeface="Graphik Regular" panose="020B0503030202060203" pitchFamily="34" charset="0"/>
              </a:rPr>
              <a:t>FORMATO: </a:t>
            </a:r>
          </a:p>
          <a:p>
            <a:r>
              <a:rPr lang="es-MX" sz="675" dirty="0">
                <a:latin typeface="Graphik Regular" panose="020B0503030202060203" pitchFamily="34" charset="0"/>
              </a:rPr>
              <a:t>AJUSTAR AL TAMAÑO DE LA PESTAÑA DEL FOLDER</a:t>
            </a:r>
          </a:p>
          <a:p>
            <a:endParaRPr lang="es-MX" sz="675" dirty="0">
              <a:latin typeface="Graphik Regular" panose="020B0503030202060203" pitchFamily="34" charset="0"/>
            </a:endParaRPr>
          </a:p>
          <a:p>
            <a:r>
              <a:rPr lang="es-MX" sz="675" b="1" dirty="0">
                <a:latin typeface="Graphik Regular" panose="020B0503030202060203" pitchFamily="34" charset="0"/>
              </a:rPr>
              <a:t>TIPOGRAFIA</a:t>
            </a:r>
          </a:p>
          <a:p>
            <a:endParaRPr lang="es-MX" sz="675" dirty="0">
              <a:latin typeface="Graphik Regular" panose="020B0503030202060203" pitchFamily="34" charset="0"/>
            </a:endParaRPr>
          </a:p>
          <a:p>
            <a:r>
              <a:rPr lang="es-MX" sz="675" b="1" dirty="0">
                <a:latin typeface="Graphik Regular" panose="020B0503030202060203" pitchFamily="34" charset="0"/>
              </a:rPr>
              <a:t>CÓDIGO DEL EXPEDIENTE</a:t>
            </a:r>
          </a:p>
          <a:p>
            <a:r>
              <a:rPr lang="es-MX" sz="675" dirty="0" err="1">
                <a:latin typeface="Graphik Regular" panose="020B0503030202060203" pitchFamily="34" charset="0"/>
              </a:rPr>
              <a:t>Graphik</a:t>
            </a:r>
            <a:r>
              <a:rPr lang="es-MX" sz="675" dirty="0">
                <a:latin typeface="Graphik Regular" panose="020B0503030202060203" pitchFamily="34" charset="0"/>
              </a:rPr>
              <a:t> Medium </a:t>
            </a:r>
          </a:p>
          <a:p>
            <a:r>
              <a:rPr lang="es-MX" sz="675" dirty="0">
                <a:latin typeface="Graphik Regular" panose="020B0503030202060203" pitchFamily="34" charset="0"/>
              </a:rPr>
              <a:t>Tamaño mínimo: 6pt</a:t>
            </a:r>
          </a:p>
          <a:p>
            <a:r>
              <a:rPr lang="es-MX" sz="675" dirty="0">
                <a:latin typeface="Graphik Regular" panose="020B0503030202060203" pitchFamily="34" charset="0"/>
              </a:rPr>
              <a:t>Color: </a:t>
            </a:r>
            <a:r>
              <a:rPr lang="es-MX" sz="675" dirty="0" err="1">
                <a:latin typeface="Graphik Regular" panose="020B0503030202060203" pitchFamily="34" charset="0"/>
              </a:rPr>
              <a:t>Pantone</a:t>
            </a:r>
            <a:r>
              <a:rPr lang="es-MX" sz="675" dirty="0">
                <a:latin typeface="Graphik Regular" panose="020B0503030202060203" pitchFamily="34" charset="0"/>
              </a:rPr>
              <a:t> Black C 80%</a:t>
            </a:r>
          </a:p>
          <a:p>
            <a:r>
              <a:rPr lang="es-MX" sz="675" b="1" dirty="0">
                <a:latin typeface="Graphik Regular" panose="020B0503030202060203" pitchFamily="34" charset="0"/>
              </a:rPr>
              <a:t>TÍTULO</a:t>
            </a:r>
          </a:p>
          <a:p>
            <a:r>
              <a:rPr lang="es-MX" sz="675" dirty="0" err="1">
                <a:latin typeface="Graphik Regular" panose="020B0503030202060203" pitchFamily="34" charset="0"/>
              </a:rPr>
              <a:t>Graphick</a:t>
            </a:r>
            <a:r>
              <a:rPr lang="es-MX" sz="675" dirty="0">
                <a:latin typeface="Graphik Regular" panose="020B0503030202060203" pitchFamily="34" charset="0"/>
              </a:rPr>
              <a:t> Regular</a:t>
            </a:r>
          </a:p>
          <a:p>
            <a:r>
              <a:rPr lang="es-MX" sz="675" dirty="0">
                <a:latin typeface="Graphik Regular" panose="020B0503030202060203" pitchFamily="34" charset="0"/>
              </a:rPr>
              <a:t>Color: </a:t>
            </a:r>
            <a:r>
              <a:rPr lang="es-MX" sz="675" dirty="0" err="1">
                <a:latin typeface="Graphik Regular" panose="020B0503030202060203" pitchFamily="34" charset="0"/>
              </a:rPr>
              <a:t>Pantone</a:t>
            </a:r>
            <a:r>
              <a:rPr lang="es-MX" sz="675" dirty="0">
                <a:latin typeface="Graphik Regular" panose="020B0503030202060203" pitchFamily="34" charset="0"/>
              </a:rPr>
              <a:t> Black C 80%</a:t>
            </a:r>
          </a:p>
        </p:txBody>
      </p:sp>
      <p:pic>
        <p:nvPicPr>
          <p:cNvPr id="82" name="Imagen 81">
            <a:extLst>
              <a:ext uri="{FF2B5EF4-FFF2-40B4-BE49-F238E27FC236}">
                <a16:creationId xmlns:a16="http://schemas.microsoft.com/office/drawing/2014/main" id="{0CA6010C-3438-474C-BFE5-7B749004D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4221"/>
            <a:ext cx="4343506" cy="4343506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91" name="Grupo 90">
            <a:extLst>
              <a:ext uri="{FF2B5EF4-FFF2-40B4-BE49-F238E27FC236}">
                <a16:creationId xmlns:a16="http://schemas.microsoft.com/office/drawing/2014/main" id="{C7AADE71-CD51-499B-8C8C-E4EA0F1E7CF4}"/>
              </a:ext>
            </a:extLst>
          </p:cNvPr>
          <p:cNvGrpSpPr/>
          <p:nvPr/>
        </p:nvGrpSpPr>
        <p:grpSpPr>
          <a:xfrm rot="5400000">
            <a:off x="2747438" y="4693472"/>
            <a:ext cx="1817080" cy="237706"/>
            <a:chOff x="242742" y="2614026"/>
            <a:chExt cx="3349907" cy="405002"/>
          </a:xfrm>
          <a:solidFill>
            <a:schemeClr val="bg1"/>
          </a:solidFill>
        </p:grpSpPr>
        <p:grpSp>
          <p:nvGrpSpPr>
            <p:cNvPr id="92" name="Grupo 3">
              <a:extLst>
                <a:ext uri="{FF2B5EF4-FFF2-40B4-BE49-F238E27FC236}">
                  <a16:creationId xmlns:a16="http://schemas.microsoft.com/office/drawing/2014/main" id="{2E32CAEE-B619-4E9F-97D3-3AB394BEAFD4}"/>
                </a:ext>
              </a:extLst>
            </p:cNvPr>
            <p:cNvGrpSpPr/>
            <p:nvPr/>
          </p:nvGrpSpPr>
          <p:grpSpPr>
            <a:xfrm>
              <a:off x="242742" y="2614026"/>
              <a:ext cx="3349907" cy="405002"/>
              <a:chOff x="2500993" y="1487027"/>
              <a:chExt cx="5940000" cy="540000"/>
            </a:xfrm>
            <a:grpFill/>
          </p:grpSpPr>
          <p:grpSp>
            <p:nvGrpSpPr>
              <p:cNvPr id="96" name="Grupo 6">
                <a:extLst>
                  <a:ext uri="{FF2B5EF4-FFF2-40B4-BE49-F238E27FC236}">
                    <a16:creationId xmlns:a16="http://schemas.microsoft.com/office/drawing/2014/main" id="{BD1B572A-5B20-4AAE-B919-CDE1A1CEE73E}"/>
                  </a:ext>
                </a:extLst>
              </p:cNvPr>
              <p:cNvGrpSpPr/>
              <p:nvPr/>
            </p:nvGrpSpPr>
            <p:grpSpPr>
              <a:xfrm>
                <a:off x="2500993" y="1487027"/>
                <a:ext cx="5940000" cy="540000"/>
                <a:chOff x="2500993" y="1487027"/>
                <a:chExt cx="5940000" cy="540000"/>
              </a:xfrm>
              <a:grpFill/>
            </p:grpSpPr>
            <p:sp>
              <p:nvSpPr>
                <p:cNvPr id="97" name="Rectángulo 7">
                  <a:extLst>
                    <a:ext uri="{FF2B5EF4-FFF2-40B4-BE49-F238E27FC236}">
                      <a16:creationId xmlns:a16="http://schemas.microsoft.com/office/drawing/2014/main" id="{970AFA5D-8075-4F50-AF38-A2491FA66B86}"/>
                    </a:ext>
                  </a:extLst>
                </p:cNvPr>
                <p:cNvSpPr/>
                <p:nvPr/>
              </p:nvSpPr>
              <p:spPr>
                <a:xfrm>
                  <a:off x="2500993" y="1487027"/>
                  <a:ext cx="5940000" cy="540000"/>
                </a:xfrm>
                <a:prstGeom prst="rect">
                  <a:avLst/>
                </a:prstGeom>
                <a:grpFill/>
                <a:ln w="57150">
                  <a:solidFill>
                    <a:srgbClr val="001F3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s-MX" sz="1013"/>
                </a:p>
              </p:txBody>
            </p:sp>
            <p:pic>
              <p:nvPicPr>
                <p:cNvPr id="98" name="Imagen 9">
                  <a:extLst>
                    <a:ext uri="{FF2B5EF4-FFF2-40B4-BE49-F238E27FC236}">
                      <a16:creationId xmlns:a16="http://schemas.microsoft.com/office/drawing/2014/main" id="{8D1422AE-E641-4D8C-BFCF-76991BAFBC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54421" y="1602826"/>
                  <a:ext cx="441712" cy="308398"/>
                </a:xfrm>
                <a:prstGeom prst="rect">
                  <a:avLst/>
                </a:prstGeom>
                <a:grpFill/>
              </p:spPr>
            </p:pic>
          </p:grpSp>
          <p:sp>
            <p:nvSpPr>
              <p:cNvPr id="95" name="CuadroTexto 5">
                <a:extLst>
                  <a:ext uri="{FF2B5EF4-FFF2-40B4-BE49-F238E27FC236}">
                    <a16:creationId xmlns:a16="http://schemas.microsoft.com/office/drawing/2014/main" id="{847A13CA-BEE0-491B-ABB5-135D454F58B9}"/>
                  </a:ext>
                </a:extLst>
              </p:cNvPr>
              <p:cNvSpPr txBox="1"/>
              <p:nvPr/>
            </p:nvSpPr>
            <p:spPr>
              <a:xfrm>
                <a:off x="4409384" y="1696337"/>
                <a:ext cx="3933157" cy="21544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4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raphik Regular" panose="020B0503030202060203" pitchFamily="34" charset="0"/>
                  </a:rPr>
                  <a:t>PERMISOS EN MATERIA DE MEDIO AMBIENTE</a:t>
                </a:r>
              </a:p>
            </p:txBody>
          </p:sp>
          <p:sp>
            <p:nvSpPr>
              <p:cNvPr id="94" name="CuadroTexto 4">
                <a:extLst>
                  <a:ext uri="{FF2B5EF4-FFF2-40B4-BE49-F238E27FC236}">
                    <a16:creationId xmlns:a16="http://schemas.microsoft.com/office/drawing/2014/main" id="{F0074C7A-49F3-4A94-9467-37D14EF18A87}"/>
                  </a:ext>
                </a:extLst>
              </p:cNvPr>
              <p:cNvSpPr txBox="1"/>
              <p:nvPr/>
            </p:nvSpPr>
            <p:spPr>
              <a:xfrm>
                <a:off x="4409384" y="1542449"/>
                <a:ext cx="3933157" cy="26160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7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raphik Medium" panose="020B0603030202060203" pitchFamily="34" charset="0"/>
                  </a:rPr>
                  <a:t>APAN-13.1*7S.4/1-2017</a:t>
                </a:r>
              </a:p>
            </p:txBody>
          </p:sp>
        </p:grpSp>
        <p:pic>
          <p:nvPicPr>
            <p:cNvPr id="93" name="Imagen 92">
              <a:extLst>
                <a:ext uri="{FF2B5EF4-FFF2-40B4-BE49-F238E27FC236}">
                  <a16:creationId xmlns:a16="http://schemas.microsoft.com/office/drawing/2014/main" id="{C33034AF-0EF4-4B3C-94B2-CCA1752D9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947" y="2672475"/>
              <a:ext cx="293468" cy="299204"/>
            </a:xfrm>
            <a:prstGeom prst="rect">
              <a:avLst/>
            </a:prstGeom>
            <a:grpFill/>
          </p:spPr>
        </p:pic>
      </p:grp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id="{7B657BFA-9EB6-48DF-8991-78700631EDBF}"/>
              </a:ext>
            </a:extLst>
          </p:cNvPr>
          <p:cNvCxnSpPr/>
          <p:nvPr/>
        </p:nvCxnSpPr>
        <p:spPr>
          <a:xfrm>
            <a:off x="2520462" y="3106615"/>
            <a:ext cx="908538" cy="1676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947BD1E8-DCE6-4D25-B0DE-E4B6B131AFA7}"/>
              </a:ext>
            </a:extLst>
          </p:cNvPr>
          <p:cNvGrpSpPr/>
          <p:nvPr/>
        </p:nvGrpSpPr>
        <p:grpSpPr>
          <a:xfrm>
            <a:off x="654222" y="2588191"/>
            <a:ext cx="3349907" cy="405002"/>
            <a:chOff x="654222" y="2588191"/>
            <a:chExt cx="3349907" cy="405002"/>
          </a:xfrm>
        </p:grpSpPr>
        <p:grpSp>
          <p:nvGrpSpPr>
            <p:cNvPr id="104" name="Grupo 103">
              <a:extLst>
                <a:ext uri="{FF2B5EF4-FFF2-40B4-BE49-F238E27FC236}">
                  <a16:creationId xmlns:a16="http://schemas.microsoft.com/office/drawing/2014/main" id="{C36040FF-33EC-4ACD-AC79-F59B5CAC2D9F}"/>
                </a:ext>
              </a:extLst>
            </p:cNvPr>
            <p:cNvGrpSpPr/>
            <p:nvPr/>
          </p:nvGrpSpPr>
          <p:grpSpPr>
            <a:xfrm>
              <a:off x="654222" y="2588191"/>
              <a:ext cx="3349907" cy="405002"/>
              <a:chOff x="654222" y="2588191"/>
              <a:chExt cx="3349907" cy="405002"/>
            </a:xfrm>
          </p:grpSpPr>
          <p:sp>
            <p:nvSpPr>
              <p:cNvPr id="74" name="CuadroTexto 4">
                <a:extLst>
                  <a:ext uri="{FF2B5EF4-FFF2-40B4-BE49-F238E27FC236}">
                    <a16:creationId xmlns:a16="http://schemas.microsoft.com/office/drawing/2014/main" id="{7ADA1914-E7D4-4CA9-B71A-3F2F427F5DCD}"/>
                  </a:ext>
                </a:extLst>
              </p:cNvPr>
              <p:cNvSpPr txBox="1"/>
              <p:nvPr/>
            </p:nvSpPr>
            <p:spPr>
              <a:xfrm>
                <a:off x="1730473" y="2629758"/>
                <a:ext cx="2218133" cy="196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675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raphik Medium" panose="020B0603030202060203" pitchFamily="34" charset="0"/>
                  </a:rPr>
                  <a:t>APAN-13.1*7S.4/1-2017</a:t>
                </a:r>
              </a:p>
            </p:txBody>
          </p:sp>
          <p:sp>
            <p:nvSpPr>
              <p:cNvPr id="75" name="CuadroTexto 5">
                <a:extLst>
                  <a:ext uri="{FF2B5EF4-FFF2-40B4-BE49-F238E27FC236}">
                    <a16:creationId xmlns:a16="http://schemas.microsoft.com/office/drawing/2014/main" id="{25EFF00A-65E9-48B9-94FB-C64A78D65C2B}"/>
                  </a:ext>
                </a:extLst>
              </p:cNvPr>
              <p:cNvSpPr txBox="1"/>
              <p:nvPr/>
            </p:nvSpPr>
            <p:spPr>
              <a:xfrm>
                <a:off x="1730473" y="2745174"/>
                <a:ext cx="2218133" cy="161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4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raphik Regular" panose="020B0503030202060203" pitchFamily="34" charset="0"/>
                  </a:rPr>
                  <a:t>PERMISOS EN MATERIA DE MEDIO AMBIENTE</a:t>
                </a:r>
              </a:p>
            </p:txBody>
          </p:sp>
          <p:sp>
            <p:nvSpPr>
              <p:cNvPr id="79" name="Rectángulo 7">
                <a:extLst>
                  <a:ext uri="{FF2B5EF4-FFF2-40B4-BE49-F238E27FC236}">
                    <a16:creationId xmlns:a16="http://schemas.microsoft.com/office/drawing/2014/main" id="{9236B936-D1A5-4A0E-BBDB-E88E5ABA2F41}"/>
                  </a:ext>
                </a:extLst>
              </p:cNvPr>
              <p:cNvSpPr/>
              <p:nvPr/>
            </p:nvSpPr>
            <p:spPr>
              <a:xfrm>
                <a:off x="654222" y="2588191"/>
                <a:ext cx="3349907" cy="405002"/>
              </a:xfrm>
              <a:prstGeom prst="rect">
                <a:avLst/>
              </a:prstGeom>
              <a:noFill/>
              <a:ln w="57150">
                <a:solidFill>
                  <a:srgbClr val="001F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s-MX" sz="1013"/>
              </a:p>
            </p:txBody>
          </p:sp>
        </p:grpSp>
        <p:pic>
          <p:nvPicPr>
            <p:cNvPr id="102" name="0 Imagen">
              <a:extLst>
                <a:ext uri="{FF2B5EF4-FFF2-40B4-BE49-F238E27FC236}">
                  <a16:creationId xmlns:a16="http://schemas.microsoft.com/office/drawing/2014/main" id="{006A7B45-24A0-4475-BE95-5D59AF0A0FE3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1414" y="2664898"/>
              <a:ext cx="496418" cy="248209"/>
            </a:xfrm>
            <a:prstGeom prst="rect">
              <a:avLst/>
            </a:prstGeom>
          </p:spPr>
        </p:pic>
        <p:pic>
          <p:nvPicPr>
            <p:cNvPr id="103" name="Imagen 102">
              <a:extLst>
                <a:ext uri="{FF2B5EF4-FFF2-40B4-BE49-F238E27FC236}">
                  <a16:creationId xmlns:a16="http://schemas.microsoft.com/office/drawing/2014/main" id="{393B2084-9D68-487F-9CE0-0E7F65CFB3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35" r="9972" b="28987"/>
            <a:stretch/>
          </p:blipFill>
          <p:spPr>
            <a:xfrm>
              <a:off x="752800" y="2674593"/>
              <a:ext cx="246653" cy="2321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4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298C37AA-EE26-4D54-B6EE-DA51698032F3}"/>
              </a:ext>
            </a:extLst>
          </p:cNvPr>
          <p:cNvGrpSpPr/>
          <p:nvPr/>
        </p:nvGrpSpPr>
        <p:grpSpPr>
          <a:xfrm>
            <a:off x="2389913" y="3434862"/>
            <a:ext cx="4292241" cy="5575032"/>
            <a:chOff x="244590" y="2193109"/>
            <a:chExt cx="5022000" cy="6723000"/>
          </a:xfrm>
        </p:grpSpPr>
        <p:sp>
          <p:nvSpPr>
            <p:cNvPr id="4" name="Rectángulo 3"/>
            <p:cNvSpPr/>
            <p:nvPr/>
          </p:nvSpPr>
          <p:spPr>
            <a:xfrm>
              <a:off x="244590" y="2193109"/>
              <a:ext cx="5022000" cy="6723000"/>
            </a:xfrm>
            <a:prstGeom prst="rect">
              <a:avLst/>
            </a:prstGeom>
            <a:noFill/>
            <a:ln w="104775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490112" y="3990975"/>
              <a:ext cx="2218561" cy="835819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2811819" y="3990975"/>
              <a:ext cx="2218561" cy="835819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490111" y="4912518"/>
              <a:ext cx="2218561" cy="600076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2811819" y="4919277"/>
              <a:ext cx="2218561" cy="600076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490110" y="5586961"/>
              <a:ext cx="4540270" cy="318540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490110" y="5977006"/>
              <a:ext cx="1450609" cy="850038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2047311" y="5976468"/>
              <a:ext cx="1450609" cy="850038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3579771" y="5973109"/>
              <a:ext cx="1450609" cy="850038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3579771" y="6916084"/>
              <a:ext cx="1450609" cy="917702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490111" y="6916427"/>
              <a:ext cx="3007809" cy="424967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490110" y="7408819"/>
              <a:ext cx="3007809" cy="424967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490110" y="7905184"/>
              <a:ext cx="2218562" cy="81495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2811819" y="7901211"/>
              <a:ext cx="2218562" cy="814954"/>
            </a:xfrm>
            <a:prstGeom prst="rect">
              <a:avLst/>
            </a:prstGeom>
            <a:noFill/>
            <a:ln w="38100">
              <a:solidFill>
                <a:srgbClr val="001F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588550" y="2937422"/>
              <a:ext cx="2064544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75" b="1" dirty="0">
                  <a:latin typeface="Graphik Medium" panose="020B0603030202060203" pitchFamily="34" charset="0"/>
                </a:rPr>
                <a:t>Fondo:</a:t>
              </a:r>
            </a:p>
            <a:p>
              <a:r>
                <a:rPr lang="es-MX" sz="1275" b="1" dirty="0" err="1">
                  <a:latin typeface="Graphik Medium" panose="020B0603030202060203" pitchFamily="34" charset="0"/>
                </a:rPr>
                <a:t>Subfondo</a:t>
              </a:r>
              <a:r>
                <a:rPr lang="es-MX" sz="1275" b="1" dirty="0">
                  <a:latin typeface="Graphik Medium" panose="020B0603030202060203" pitchFamily="34" charset="0"/>
                </a:rPr>
                <a:t>:</a:t>
              </a:r>
            </a:p>
            <a:p>
              <a:r>
                <a:rPr lang="es-MX" sz="1275" b="1" dirty="0">
                  <a:latin typeface="Graphik Medium" panose="020B0603030202060203" pitchFamily="34" charset="0"/>
                </a:rPr>
                <a:t>Unidad administrativa:</a:t>
              </a:r>
            </a:p>
            <a:p>
              <a:r>
                <a:rPr lang="es-MX" sz="1275" b="1" dirty="0">
                  <a:latin typeface="Graphik Medium" panose="020B0603030202060203" pitchFamily="34" charset="0"/>
                </a:rPr>
                <a:t>Área generadora: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490109" y="4004775"/>
              <a:ext cx="2286652" cy="7794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>
                  <a:latin typeface="Graphik Medium" panose="020B0603030202060203" pitchFamily="34" charset="0"/>
                </a:rPr>
                <a:t>Sección:</a:t>
              </a:r>
            </a:p>
            <a:p>
              <a:r>
                <a:rPr lang="es-MX" sz="900" dirty="0">
                  <a:latin typeface="Graphik Medium" panose="020B0603030202060203" pitchFamily="34" charset="0"/>
                </a:rPr>
                <a:t>Serie:</a:t>
              </a:r>
            </a:p>
            <a:p>
              <a:r>
                <a:rPr lang="es-MX" sz="900" dirty="0" err="1">
                  <a:latin typeface="Graphik Medium" panose="020B0603030202060203" pitchFamily="34" charset="0"/>
                </a:rPr>
                <a:t>Subserie</a:t>
              </a:r>
              <a:r>
                <a:rPr lang="es-MX" sz="900" dirty="0">
                  <a:latin typeface="Graphik Medium" panose="020B0603030202060203" pitchFamily="34" charset="0"/>
                </a:rPr>
                <a:t>:</a:t>
              </a:r>
            </a:p>
            <a:p>
              <a:r>
                <a:rPr lang="es-MX" sz="900" dirty="0">
                  <a:latin typeface="Graphik Medium" panose="020B0603030202060203" pitchFamily="34" charset="0"/>
                </a:rPr>
                <a:t>Código:</a:t>
              </a: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2871299" y="4018427"/>
              <a:ext cx="206454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0" b="1" dirty="0">
                  <a:latin typeface="Graphik Medium" panose="020B0603030202060203" pitchFamily="34" charset="0"/>
                </a:rPr>
                <a:t>Título y Descripción 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490110" y="4901242"/>
              <a:ext cx="2162985" cy="296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00" dirty="0">
                  <a:latin typeface="Graphik Medium" panose="020B0603030202060203" pitchFamily="34" charset="0"/>
                </a:rPr>
                <a:t>Fecha de apertura:      </a:t>
              </a:r>
              <a:r>
                <a:rPr lang="es-MX" sz="825" dirty="0" err="1">
                  <a:latin typeface="Graphik Medium" panose="020B0603030202060203" pitchFamily="34" charset="0"/>
                </a:rPr>
                <a:t>dd</a:t>
              </a:r>
              <a:r>
                <a:rPr lang="es-MX" sz="825" dirty="0">
                  <a:latin typeface="Graphik Medium" panose="020B0603030202060203" pitchFamily="34" charset="0"/>
                </a:rPr>
                <a:t> </a:t>
              </a:r>
              <a:r>
                <a:rPr lang="es-MX" sz="750" dirty="0">
                  <a:latin typeface="Graphik Medium" panose="020B0603030202060203" pitchFamily="34" charset="0"/>
                </a:rPr>
                <a:t>mm</a:t>
              </a:r>
              <a:r>
                <a:rPr lang="es-MX" sz="825" dirty="0">
                  <a:latin typeface="Graphik Medium" panose="020B0603030202060203" pitchFamily="34" charset="0"/>
                </a:rPr>
                <a:t> </a:t>
              </a:r>
              <a:r>
                <a:rPr lang="es-MX" sz="825" dirty="0" err="1">
                  <a:latin typeface="Graphik Medium" panose="020B0603030202060203" pitchFamily="34" charset="0"/>
                </a:rPr>
                <a:t>aaaa</a:t>
              </a:r>
              <a:endParaRPr lang="es-MX" sz="825" dirty="0">
                <a:latin typeface="Graphik Medium" panose="020B0603030202060203" pitchFamily="34" charset="0"/>
              </a:endParaRP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504397" y="5253344"/>
              <a:ext cx="216298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50" dirty="0">
                  <a:latin typeface="Graphik Medium" panose="020B0603030202060203" pitchFamily="34" charset="0"/>
                </a:rPr>
                <a:t>Fecha de cierre:       </a:t>
              </a:r>
              <a:r>
                <a:rPr lang="es-MX" sz="825" dirty="0" err="1">
                  <a:latin typeface="Graphik Medium" panose="020B0603030202060203" pitchFamily="34" charset="0"/>
                </a:rPr>
                <a:t>dd</a:t>
              </a:r>
              <a:r>
                <a:rPr lang="es-MX" sz="825" dirty="0">
                  <a:latin typeface="Graphik Medium" panose="020B0603030202060203" pitchFamily="34" charset="0"/>
                </a:rPr>
                <a:t> mm </a:t>
              </a:r>
              <a:r>
                <a:rPr lang="es-MX" sz="825" dirty="0" err="1">
                  <a:latin typeface="Graphik Medium" panose="020B0603030202060203" pitchFamily="34" charset="0"/>
                </a:rPr>
                <a:t>aaaa</a:t>
              </a:r>
              <a:endParaRPr lang="es-MX" sz="825" dirty="0">
                <a:latin typeface="Graphik Medium" panose="020B0603030202060203" pitchFamily="34" charset="0"/>
              </a:endParaRPr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2835724" y="4988482"/>
              <a:ext cx="2162984" cy="450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50" dirty="0">
                  <a:latin typeface="Graphik Medium" panose="020B0603030202060203" pitchFamily="34" charset="0"/>
                </a:rPr>
                <a:t>Núm. de expediente:</a:t>
              </a:r>
            </a:p>
            <a:p>
              <a:endParaRPr lang="es-MX" sz="225" dirty="0">
                <a:latin typeface="Graphik Medium" panose="020B0603030202060203" pitchFamily="34" charset="0"/>
              </a:endParaRPr>
            </a:p>
            <a:p>
              <a:r>
                <a:rPr lang="es-MX" sz="1050" dirty="0">
                  <a:latin typeface="Graphik Medium" panose="020B0603030202060203" pitchFamily="34" charset="0"/>
                </a:rPr>
                <a:t>Núm. de hojas:</a:t>
              </a:r>
              <a:endParaRPr lang="es-MX" sz="1350" dirty="0">
                <a:latin typeface="Graphik Medium" panose="020B0603030202060203" pitchFamily="34" charset="0"/>
              </a:endParaRPr>
            </a:p>
          </p:txBody>
        </p:sp>
        <p:sp>
          <p:nvSpPr>
            <p:cNvPr id="27" name="CuadroTexto 26"/>
            <p:cNvSpPr txBox="1"/>
            <p:nvPr/>
          </p:nvSpPr>
          <p:spPr>
            <a:xfrm>
              <a:off x="504398" y="5631371"/>
              <a:ext cx="44438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50" dirty="0">
                  <a:latin typeface="Graphik Medium" panose="020B0603030202060203" pitchFamily="34" charset="0"/>
                </a:rPr>
                <a:t>Fundamento legal:</a:t>
              </a:r>
              <a:endParaRPr lang="es-MX" sz="1350" dirty="0">
                <a:latin typeface="Graphik Medium" panose="020B0603030202060203" pitchFamily="34" charset="0"/>
              </a:endParaRPr>
            </a:p>
          </p:txBody>
        </p:sp>
        <p:sp>
          <p:nvSpPr>
            <p:cNvPr id="28" name="CuadroTexto 27"/>
            <p:cNvSpPr txBox="1"/>
            <p:nvPr/>
          </p:nvSpPr>
          <p:spPr>
            <a:xfrm>
              <a:off x="545469" y="6042913"/>
              <a:ext cx="1402394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Valor documental primario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2095525" y="6043367"/>
              <a:ext cx="1402394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Valor documental secundario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30" name="CuadroTexto 29"/>
            <p:cNvSpPr txBox="1"/>
            <p:nvPr/>
          </p:nvSpPr>
          <p:spPr>
            <a:xfrm>
              <a:off x="3614162" y="6042890"/>
              <a:ext cx="1402394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Clasificación de la información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570208" y="6264169"/>
              <a:ext cx="140239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Administrativo </a:t>
              </a:r>
            </a:p>
            <a:p>
              <a:endParaRPr lang="es-MX" sz="375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Fiscal </a:t>
              </a:r>
            </a:p>
            <a:p>
              <a:endParaRPr lang="es-MX" sz="300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Legal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32" name="CuadroTexto 31"/>
            <p:cNvSpPr txBox="1"/>
            <p:nvPr/>
          </p:nvSpPr>
          <p:spPr>
            <a:xfrm>
              <a:off x="2102914" y="6260909"/>
              <a:ext cx="140239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Informativo </a:t>
              </a:r>
            </a:p>
            <a:p>
              <a:endParaRPr lang="es-MX" sz="375" dirty="0">
                <a:latin typeface="Graphik Medium" panose="020B0603030202060203" pitchFamily="34" charset="0"/>
              </a:endParaRPr>
            </a:p>
            <a:p>
              <a:r>
                <a:rPr lang="es-MX" sz="675" dirty="0" err="1">
                  <a:latin typeface="Graphik Medium" panose="020B0603030202060203" pitchFamily="34" charset="0"/>
                </a:rPr>
                <a:t>Evidencial</a:t>
              </a:r>
              <a:endParaRPr lang="es-MX" sz="675" dirty="0">
                <a:latin typeface="Graphik Medium" panose="020B0603030202060203" pitchFamily="34" charset="0"/>
              </a:endParaRPr>
            </a:p>
            <a:p>
              <a:endParaRPr lang="es-MX" sz="300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Testimonial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3630771" y="6257522"/>
              <a:ext cx="140239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Pública</a:t>
              </a:r>
            </a:p>
            <a:p>
              <a:endParaRPr lang="es-MX" sz="450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Reservada</a:t>
              </a:r>
            </a:p>
            <a:p>
              <a:endParaRPr lang="es-MX" sz="375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Confidencial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34" name="Rectángulo 33"/>
            <p:cNvSpPr/>
            <p:nvPr/>
          </p:nvSpPr>
          <p:spPr>
            <a:xfrm>
              <a:off x="2998430" y="8104877"/>
              <a:ext cx="1268937" cy="623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7219"/>
              <a:r>
                <a:rPr lang="es-MX" sz="675" dirty="0">
                  <a:solidFill>
                    <a:prstClr val="black"/>
                  </a:solidFill>
                  <a:latin typeface="Graphik Medium" panose="020B0603030202060203" pitchFamily="34" charset="0"/>
                </a:rPr>
                <a:t>1	</a:t>
              </a:r>
              <a:r>
                <a:rPr lang="es-MX" sz="675" dirty="0" err="1">
                  <a:solidFill>
                    <a:prstClr val="black"/>
                  </a:solidFill>
                  <a:latin typeface="Graphik Medium" panose="020B0603030202060203" pitchFamily="34" charset="0"/>
                </a:rPr>
                <a:t>dd</a:t>
              </a:r>
              <a:r>
                <a:rPr lang="es-MX" sz="675" dirty="0">
                  <a:solidFill>
                    <a:prstClr val="black"/>
                  </a:solidFill>
                  <a:latin typeface="Graphik Medium" panose="020B0603030202060203" pitchFamily="34" charset="0"/>
                </a:rPr>
                <a:t> mm </a:t>
              </a:r>
              <a:r>
                <a:rPr lang="es-MX" sz="675" dirty="0" err="1">
                  <a:solidFill>
                    <a:prstClr val="black"/>
                  </a:solidFill>
                  <a:latin typeface="Graphik Medium" panose="020B0603030202060203" pitchFamily="34" charset="0"/>
                </a:rPr>
                <a:t>aaaa</a:t>
              </a:r>
              <a:endParaRPr lang="es-MX" sz="675" dirty="0">
                <a:solidFill>
                  <a:prstClr val="black"/>
                </a:solidFill>
                <a:latin typeface="Graphik Medium" panose="020B0603030202060203" pitchFamily="34" charset="0"/>
              </a:endParaRPr>
            </a:p>
            <a:p>
              <a:pPr defTabSz="607219"/>
              <a:endParaRPr lang="es-MX" sz="450" dirty="0">
                <a:solidFill>
                  <a:prstClr val="black"/>
                </a:solidFill>
                <a:latin typeface="Graphik Medium" panose="020B0603030202060203" pitchFamily="34" charset="0"/>
              </a:endParaRPr>
            </a:p>
            <a:p>
              <a:pPr defTabSz="607219"/>
              <a:r>
                <a:rPr lang="es-MX" sz="675" dirty="0">
                  <a:solidFill>
                    <a:prstClr val="black"/>
                  </a:solidFill>
                  <a:latin typeface="Graphik Medium" panose="020B0603030202060203" pitchFamily="34" charset="0"/>
                </a:rPr>
                <a:t>2	</a:t>
              </a:r>
              <a:r>
                <a:rPr lang="es-MX" sz="675" dirty="0" err="1">
                  <a:solidFill>
                    <a:prstClr val="black"/>
                  </a:solidFill>
                  <a:latin typeface="Graphik Medium" panose="020B0603030202060203" pitchFamily="34" charset="0"/>
                </a:rPr>
                <a:t>dd</a:t>
              </a:r>
              <a:r>
                <a:rPr lang="es-MX" sz="675" dirty="0">
                  <a:solidFill>
                    <a:prstClr val="black"/>
                  </a:solidFill>
                  <a:latin typeface="Graphik Medium" panose="020B0603030202060203" pitchFamily="34" charset="0"/>
                </a:rPr>
                <a:t> mm </a:t>
              </a:r>
              <a:r>
                <a:rPr lang="es-MX" sz="675" dirty="0" err="1">
                  <a:solidFill>
                    <a:prstClr val="black"/>
                  </a:solidFill>
                  <a:latin typeface="Graphik Medium" panose="020B0603030202060203" pitchFamily="34" charset="0"/>
                </a:rPr>
                <a:t>aaaa</a:t>
              </a:r>
              <a:endParaRPr lang="es-MX" sz="675" dirty="0">
                <a:solidFill>
                  <a:prstClr val="black"/>
                </a:solidFill>
                <a:latin typeface="Graphik Medium" panose="020B0603030202060203" pitchFamily="34" charset="0"/>
              </a:endParaRPr>
            </a:p>
            <a:p>
              <a:pPr defTabSz="607219"/>
              <a:endParaRPr lang="es-MX" sz="300" dirty="0">
                <a:solidFill>
                  <a:prstClr val="black"/>
                </a:solidFill>
                <a:latin typeface="Graphik Medium" panose="020B0603030202060203" pitchFamily="34" charset="0"/>
              </a:endParaRPr>
            </a:p>
            <a:p>
              <a:pPr defTabSz="607219"/>
              <a:r>
                <a:rPr lang="es-MX" sz="675" dirty="0">
                  <a:solidFill>
                    <a:prstClr val="black"/>
                  </a:solidFill>
                  <a:latin typeface="Graphik Medium" panose="020B0603030202060203" pitchFamily="34" charset="0"/>
                </a:rPr>
                <a:t>3	</a:t>
              </a:r>
              <a:r>
                <a:rPr lang="es-MX" sz="675" dirty="0" err="1">
                  <a:solidFill>
                    <a:prstClr val="black"/>
                  </a:solidFill>
                  <a:latin typeface="Graphik Medium" panose="020B0603030202060203" pitchFamily="34" charset="0"/>
                </a:rPr>
                <a:t>dd</a:t>
              </a:r>
              <a:r>
                <a:rPr lang="es-MX" sz="675" dirty="0">
                  <a:solidFill>
                    <a:prstClr val="black"/>
                  </a:solidFill>
                  <a:latin typeface="Graphik Medium" panose="020B0603030202060203" pitchFamily="34" charset="0"/>
                </a:rPr>
                <a:t> mm </a:t>
              </a:r>
              <a:r>
                <a:rPr lang="es-MX" sz="675" dirty="0" err="1">
                  <a:solidFill>
                    <a:prstClr val="black"/>
                  </a:solidFill>
                  <a:latin typeface="Graphik Medium" panose="020B0603030202060203" pitchFamily="34" charset="0"/>
                </a:rPr>
                <a:t>aaaa</a:t>
              </a:r>
              <a:endParaRPr lang="es-MX" sz="675" dirty="0">
                <a:solidFill>
                  <a:prstClr val="black"/>
                </a:solidFill>
                <a:latin typeface="Graphik Medium" panose="020B0603030202060203" pitchFamily="34" charset="0"/>
              </a:endParaRPr>
            </a:p>
            <a:p>
              <a:pPr defTabSz="607219"/>
              <a:endParaRPr lang="es-MX" sz="675" dirty="0">
                <a:solidFill>
                  <a:prstClr val="black"/>
                </a:solidFill>
                <a:latin typeface="Graphik Medium" panose="020B0603030202060203" pitchFamily="34" charset="0"/>
              </a:endParaRPr>
            </a:p>
          </p:txBody>
        </p:sp>
        <p:sp>
          <p:nvSpPr>
            <p:cNvPr id="35" name="CuadroTexto 34"/>
            <p:cNvSpPr txBox="1"/>
            <p:nvPr/>
          </p:nvSpPr>
          <p:spPr>
            <a:xfrm>
              <a:off x="640942" y="6940544"/>
              <a:ext cx="2795678" cy="334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" dirty="0">
                  <a:latin typeface="Graphik Medium" panose="020B0603030202060203" pitchFamily="34" charset="0"/>
                </a:rPr>
                <a:t>Vigencia documental:</a:t>
              </a:r>
            </a:p>
            <a:p>
              <a:endParaRPr lang="es-MX" sz="400" dirty="0">
                <a:latin typeface="Graphik Medium" panose="020B0603030202060203" pitchFamily="34" charset="0"/>
              </a:endParaRPr>
            </a:p>
            <a:p>
              <a:pPr defTabSz="740569"/>
              <a:r>
                <a:rPr lang="es-MX" sz="400" dirty="0">
                  <a:latin typeface="Graphik Medium" panose="020B0603030202060203" pitchFamily="34" charset="0"/>
                </a:rPr>
                <a:t>En trámite                Años                 Concentración                      Años </a:t>
              </a:r>
            </a:p>
          </p:txBody>
        </p:sp>
        <p:sp>
          <p:nvSpPr>
            <p:cNvPr id="36" name="Rectángulo 35"/>
            <p:cNvSpPr/>
            <p:nvPr/>
          </p:nvSpPr>
          <p:spPr>
            <a:xfrm>
              <a:off x="1657112" y="6305601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37" name="Rectángulo 36"/>
            <p:cNvSpPr/>
            <p:nvPr/>
          </p:nvSpPr>
          <p:spPr>
            <a:xfrm>
              <a:off x="1657112" y="6457437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1657112" y="6607422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39" name="Rectángulo 38"/>
            <p:cNvSpPr/>
            <p:nvPr/>
          </p:nvSpPr>
          <p:spPr>
            <a:xfrm>
              <a:off x="3257312" y="6305875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0" name="Rectángulo 39"/>
            <p:cNvSpPr/>
            <p:nvPr/>
          </p:nvSpPr>
          <p:spPr>
            <a:xfrm>
              <a:off x="3257312" y="6457711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1" name="Rectángulo 40"/>
            <p:cNvSpPr/>
            <p:nvPr/>
          </p:nvSpPr>
          <p:spPr>
            <a:xfrm>
              <a:off x="3257312" y="6607696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2" name="Rectángulo 41"/>
            <p:cNvSpPr/>
            <p:nvPr/>
          </p:nvSpPr>
          <p:spPr>
            <a:xfrm>
              <a:off x="4790837" y="6308877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4790837" y="6460713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4" name="Rectángulo 43"/>
            <p:cNvSpPr/>
            <p:nvPr/>
          </p:nvSpPr>
          <p:spPr>
            <a:xfrm>
              <a:off x="4790837" y="6610698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5" name="Rectángulo 44"/>
            <p:cNvSpPr/>
            <p:nvPr/>
          </p:nvSpPr>
          <p:spPr>
            <a:xfrm>
              <a:off x="2317983" y="8189423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6" name="Rectángulo 45"/>
            <p:cNvSpPr/>
            <p:nvPr/>
          </p:nvSpPr>
          <p:spPr>
            <a:xfrm>
              <a:off x="2317983" y="8341259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7" name="Rectángulo 46"/>
            <p:cNvSpPr/>
            <p:nvPr/>
          </p:nvSpPr>
          <p:spPr>
            <a:xfrm>
              <a:off x="2317983" y="8491244"/>
              <a:ext cx="108000" cy="1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350"/>
            </a:p>
          </p:txBody>
        </p:sp>
        <p:sp>
          <p:nvSpPr>
            <p:cNvPr id="48" name="CuadroTexto 47"/>
            <p:cNvSpPr txBox="1"/>
            <p:nvPr/>
          </p:nvSpPr>
          <p:spPr>
            <a:xfrm>
              <a:off x="639386" y="7448143"/>
              <a:ext cx="2521992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Ubicación física del expediente: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49" name="CuadroTexto 48"/>
            <p:cNvSpPr txBox="1"/>
            <p:nvPr/>
          </p:nvSpPr>
          <p:spPr>
            <a:xfrm>
              <a:off x="3596314" y="6958915"/>
              <a:ext cx="1402394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Observaciones: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50" name="CuadroTexto 49"/>
            <p:cNvSpPr txBox="1"/>
            <p:nvPr/>
          </p:nvSpPr>
          <p:spPr>
            <a:xfrm>
              <a:off x="1326002" y="7944402"/>
              <a:ext cx="776912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Destino final :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51" name="CuadroTexto 50"/>
            <p:cNvSpPr txBox="1"/>
            <p:nvPr/>
          </p:nvSpPr>
          <p:spPr>
            <a:xfrm>
              <a:off x="3012887" y="7944866"/>
              <a:ext cx="132628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Fecha(s) de consulta 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  <p:sp>
          <p:nvSpPr>
            <p:cNvPr id="52" name="CuadroTexto 51"/>
            <p:cNvSpPr txBox="1"/>
            <p:nvPr/>
          </p:nvSpPr>
          <p:spPr>
            <a:xfrm>
              <a:off x="574411" y="8126427"/>
              <a:ext cx="140239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75" dirty="0">
                  <a:latin typeface="Graphik Medium" panose="020B0603030202060203" pitchFamily="34" charset="0"/>
                </a:rPr>
                <a:t>Baja </a:t>
              </a:r>
            </a:p>
            <a:p>
              <a:endParaRPr lang="es-MX" sz="375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Archivo histórico </a:t>
              </a:r>
            </a:p>
            <a:p>
              <a:endParaRPr lang="es-MX" sz="300" dirty="0">
                <a:latin typeface="Graphik Medium" panose="020B0603030202060203" pitchFamily="34" charset="0"/>
              </a:endParaRPr>
            </a:p>
            <a:p>
              <a:r>
                <a:rPr lang="es-MX" sz="675" dirty="0">
                  <a:latin typeface="Graphik Medium" panose="020B0603030202060203" pitchFamily="34" charset="0"/>
                </a:rPr>
                <a:t>Muestreo </a:t>
              </a:r>
              <a:endParaRPr lang="es-MX" sz="788" dirty="0">
                <a:latin typeface="Graphik Medium" panose="020B0603030202060203" pitchFamily="34" charset="0"/>
              </a:endParaRPr>
            </a:p>
          </p:txBody>
        </p:sp>
      </p:grpSp>
      <p:pic>
        <p:nvPicPr>
          <p:cNvPr id="56" name="Imagen 55">
            <a:extLst>
              <a:ext uri="{FF2B5EF4-FFF2-40B4-BE49-F238E27FC236}">
                <a16:creationId xmlns:a16="http://schemas.microsoft.com/office/drawing/2014/main" id="{1A5C67B1-5767-4E38-B316-C26568A3AA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3" t="17985" r="4882" b="17102"/>
          <a:stretch/>
        </p:blipFill>
        <p:spPr>
          <a:xfrm>
            <a:off x="291583" y="332661"/>
            <a:ext cx="3397901" cy="2518907"/>
          </a:xfrm>
          <a:prstGeom prst="rect">
            <a:avLst/>
          </a:prstGeom>
        </p:spPr>
      </p:pic>
      <p:sp>
        <p:nvSpPr>
          <p:cNvPr id="57" name="Paralelogramo 56">
            <a:extLst>
              <a:ext uri="{FF2B5EF4-FFF2-40B4-BE49-F238E27FC236}">
                <a16:creationId xmlns:a16="http://schemas.microsoft.com/office/drawing/2014/main" id="{D24334CD-2CEC-4708-85B4-08F013D431A3}"/>
              </a:ext>
            </a:extLst>
          </p:cNvPr>
          <p:cNvSpPr/>
          <p:nvPr/>
        </p:nvSpPr>
        <p:spPr>
          <a:xfrm rot="20241101">
            <a:off x="1380867" y="1742326"/>
            <a:ext cx="1480852" cy="695120"/>
          </a:xfrm>
          <a:prstGeom prst="parallelogram">
            <a:avLst>
              <a:gd name="adj" fmla="val 4333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0500B8A3-826A-4674-8624-E36D4246B1D9}"/>
              </a:ext>
            </a:extLst>
          </p:cNvPr>
          <p:cNvCxnSpPr>
            <a:stCxn id="4" idx="0"/>
          </p:cNvCxnSpPr>
          <p:nvPr/>
        </p:nvCxnSpPr>
        <p:spPr>
          <a:xfrm flipH="1" flipV="1">
            <a:off x="2389913" y="2391508"/>
            <a:ext cx="2146121" cy="104335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0 Imagen">
            <a:extLst>
              <a:ext uri="{FF2B5EF4-FFF2-40B4-BE49-F238E27FC236}">
                <a16:creationId xmlns:a16="http://schemas.microsoft.com/office/drawing/2014/main" id="{DC567BDD-9E5D-4D24-8744-4B5146B4FC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25" y="3586134"/>
            <a:ext cx="894608" cy="447304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AB426E2A-D79B-47B6-8E33-F0D05EA51C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5" r="9972" b="28987"/>
          <a:stretch/>
        </p:blipFill>
        <p:spPr>
          <a:xfrm>
            <a:off x="3717516" y="3602136"/>
            <a:ext cx="444500" cy="41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5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F62D2CF-5740-4EE2-BC2A-33FBC63FE2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3" t="17985" r="4882" b="17102"/>
          <a:stretch/>
        </p:blipFill>
        <p:spPr>
          <a:xfrm>
            <a:off x="514322" y="742968"/>
            <a:ext cx="3397901" cy="251890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7B15E96-F739-4CFE-A8A2-24275E9A6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3" t="17985" r="4882" b="17102"/>
          <a:stretch/>
        </p:blipFill>
        <p:spPr>
          <a:xfrm flipH="1">
            <a:off x="3429000" y="6625093"/>
            <a:ext cx="3294184" cy="2518907"/>
          </a:xfrm>
          <a:prstGeom prst="rect">
            <a:avLst/>
          </a:prstGeom>
        </p:spPr>
      </p:pic>
      <p:sp>
        <p:nvSpPr>
          <p:cNvPr id="7" name="Paralelogramo 6">
            <a:extLst>
              <a:ext uri="{FF2B5EF4-FFF2-40B4-BE49-F238E27FC236}">
                <a16:creationId xmlns:a16="http://schemas.microsoft.com/office/drawing/2014/main" id="{0EB36340-33FA-4BD5-83E3-7BC0D7F3C4E4}"/>
              </a:ext>
            </a:extLst>
          </p:cNvPr>
          <p:cNvSpPr/>
          <p:nvPr/>
        </p:nvSpPr>
        <p:spPr>
          <a:xfrm rot="19568830">
            <a:off x="5753441" y="7974744"/>
            <a:ext cx="1126099" cy="516214"/>
          </a:xfrm>
          <a:prstGeom prst="parallelogram">
            <a:avLst>
              <a:gd name="adj" fmla="val 6719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BA3ED9EB-E20E-49FB-84C6-50FC6F634448}"/>
              </a:ext>
            </a:extLst>
          </p:cNvPr>
          <p:cNvCxnSpPr/>
          <p:nvPr/>
        </p:nvCxnSpPr>
        <p:spPr>
          <a:xfrm flipV="1">
            <a:off x="1030514" y="2873829"/>
            <a:ext cx="0" cy="8016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aralelogramo 9">
            <a:extLst>
              <a:ext uri="{FF2B5EF4-FFF2-40B4-BE49-F238E27FC236}">
                <a16:creationId xmlns:a16="http://schemas.microsoft.com/office/drawing/2014/main" id="{5E6FC4EB-4A7B-4EBF-916B-048B647473B8}"/>
              </a:ext>
            </a:extLst>
          </p:cNvPr>
          <p:cNvSpPr/>
          <p:nvPr/>
        </p:nvSpPr>
        <p:spPr>
          <a:xfrm rot="16200000">
            <a:off x="454185" y="2078122"/>
            <a:ext cx="994440" cy="680732"/>
          </a:xfrm>
          <a:prstGeom prst="parallelogram">
            <a:avLst>
              <a:gd name="adj" fmla="val 63229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320C3C3-8AFB-4052-B6EA-1BDFDCB7FFBB}"/>
              </a:ext>
            </a:extLst>
          </p:cNvPr>
          <p:cNvCxnSpPr/>
          <p:nvPr/>
        </p:nvCxnSpPr>
        <p:spPr>
          <a:xfrm>
            <a:off x="3004457" y="6462697"/>
            <a:ext cx="2975429" cy="14621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BD739217-9B9D-4701-9BCD-DCDFCF32111C}"/>
              </a:ext>
            </a:extLst>
          </p:cNvPr>
          <p:cNvGrpSpPr/>
          <p:nvPr/>
        </p:nvGrpSpPr>
        <p:grpSpPr>
          <a:xfrm>
            <a:off x="514322" y="3675463"/>
            <a:ext cx="4402059" cy="2787234"/>
            <a:chOff x="514322" y="3675463"/>
            <a:chExt cx="4402059" cy="2787234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B4B3FD7E-8DBC-4D90-8D40-BE3E06CA8F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4615" t="11709" r="21368" b="50000"/>
            <a:stretch/>
          </p:blipFill>
          <p:spPr>
            <a:xfrm>
              <a:off x="514322" y="3675463"/>
              <a:ext cx="4402059" cy="2787234"/>
            </a:xfrm>
            <a:prstGeom prst="rect">
              <a:avLst/>
            </a:prstGeom>
          </p:spPr>
        </p:pic>
        <p:pic>
          <p:nvPicPr>
            <p:cNvPr id="13" name="0 Imagen">
              <a:extLst>
                <a:ext uri="{FF2B5EF4-FFF2-40B4-BE49-F238E27FC236}">
                  <a16:creationId xmlns:a16="http://schemas.microsoft.com/office/drawing/2014/main" id="{F2AC7C27-71F6-492D-B0ED-7640CB8B8752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0150" y="5949337"/>
              <a:ext cx="575106" cy="287553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3D72CACE-DC4F-4B18-9253-E5F740272F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35" r="9972" b="28987"/>
            <a:stretch/>
          </p:blipFill>
          <p:spPr>
            <a:xfrm>
              <a:off x="2138680" y="5974737"/>
              <a:ext cx="285750" cy="269004"/>
            </a:xfrm>
            <a:prstGeom prst="rect">
              <a:avLst/>
            </a:prstGeom>
          </p:spPr>
        </p:pic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D535274-64BA-4BF4-82A9-548417D27EDB}"/>
              </a:ext>
            </a:extLst>
          </p:cNvPr>
          <p:cNvSpPr/>
          <p:nvPr/>
        </p:nvSpPr>
        <p:spPr>
          <a:xfrm>
            <a:off x="3051606" y="6049109"/>
            <a:ext cx="19685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6326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189</Words>
  <Application>Microsoft Office PowerPoint</Application>
  <PresentationFormat>Presentación en pantalla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Gotham Book</vt:lpstr>
      <vt:lpstr>Graphik Black</vt:lpstr>
      <vt:lpstr>Graphik Medium</vt:lpstr>
      <vt:lpstr>Graphik 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</dc:creator>
  <cp:lastModifiedBy>HP</cp:lastModifiedBy>
  <cp:revision>20</cp:revision>
  <dcterms:created xsi:type="dcterms:W3CDTF">2020-03-04T16:56:59Z</dcterms:created>
  <dcterms:modified xsi:type="dcterms:W3CDTF">2020-03-12T21:07:06Z</dcterms:modified>
</cp:coreProperties>
</file>